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74" r:id="rId3"/>
    <p:sldId id="258" r:id="rId4"/>
    <p:sldId id="260" r:id="rId5"/>
    <p:sldId id="261" r:id="rId6"/>
    <p:sldId id="259" r:id="rId7"/>
    <p:sldId id="272" r:id="rId8"/>
    <p:sldId id="262" r:id="rId9"/>
    <p:sldId id="264" r:id="rId10"/>
    <p:sldId id="270" r:id="rId11"/>
    <p:sldId id="265" r:id="rId12"/>
    <p:sldId id="266" r:id="rId13"/>
    <p:sldId id="271" r:id="rId14"/>
    <p:sldId id="267" r:id="rId15"/>
    <p:sldId id="268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CC"/>
    <a:srgbClr val="66FF33"/>
    <a:srgbClr val="FF99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857E8-43BC-429D-AAAE-2D8792747914}" type="datetimeFigureOut">
              <a:rPr lang="uk-UA" smtClean="0"/>
              <a:t>07.01.20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5CE7E-FFD0-4349-9063-D02C0C20CD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194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CE7E-FFD0-4349-9063-D02C0C20CD02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55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8C0C-5002-4F60-B139-45F0FD56371D}" type="datetimeFigureOut">
              <a:rPr lang="uk-UA" smtClean="0"/>
              <a:t>07.01.20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7053-078A-4878-BE96-8BC6F23066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894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8C0C-5002-4F60-B139-45F0FD56371D}" type="datetimeFigureOut">
              <a:rPr lang="uk-UA" smtClean="0"/>
              <a:t>07.01.20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7053-078A-4878-BE96-8BC6F23066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86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8C0C-5002-4F60-B139-45F0FD56371D}" type="datetimeFigureOut">
              <a:rPr lang="uk-UA" smtClean="0"/>
              <a:t>07.01.20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7053-078A-4878-BE96-8BC6F23066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133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8C0C-5002-4F60-B139-45F0FD56371D}" type="datetimeFigureOut">
              <a:rPr lang="uk-UA" smtClean="0"/>
              <a:t>07.01.20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7053-078A-4878-BE96-8BC6F23066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984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8C0C-5002-4F60-B139-45F0FD56371D}" type="datetimeFigureOut">
              <a:rPr lang="uk-UA" smtClean="0"/>
              <a:t>07.01.20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7053-078A-4878-BE96-8BC6F23066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984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8C0C-5002-4F60-B139-45F0FD56371D}" type="datetimeFigureOut">
              <a:rPr lang="uk-UA" smtClean="0"/>
              <a:t>07.01.20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7053-078A-4878-BE96-8BC6F23066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13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8C0C-5002-4F60-B139-45F0FD56371D}" type="datetimeFigureOut">
              <a:rPr lang="uk-UA" smtClean="0"/>
              <a:t>07.01.20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7053-078A-4878-BE96-8BC6F23066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36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8C0C-5002-4F60-B139-45F0FD56371D}" type="datetimeFigureOut">
              <a:rPr lang="uk-UA" smtClean="0"/>
              <a:t>07.01.20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7053-078A-4878-BE96-8BC6F23066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015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8C0C-5002-4F60-B139-45F0FD56371D}" type="datetimeFigureOut">
              <a:rPr lang="uk-UA" smtClean="0"/>
              <a:t>07.01.20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7053-078A-4878-BE96-8BC6F23066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940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8C0C-5002-4F60-B139-45F0FD56371D}" type="datetimeFigureOut">
              <a:rPr lang="uk-UA" smtClean="0"/>
              <a:t>07.01.20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7053-078A-4878-BE96-8BC6F23066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38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8C0C-5002-4F60-B139-45F0FD56371D}" type="datetimeFigureOut">
              <a:rPr lang="uk-UA" smtClean="0"/>
              <a:t>07.01.20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7053-078A-4878-BE96-8BC6F23066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602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98C0C-5002-4F60-B139-45F0FD56371D}" type="datetimeFigureOut">
              <a:rPr lang="uk-UA" smtClean="0"/>
              <a:t>07.01.20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97053-078A-4878-BE96-8BC6F23066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098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hron1.chtyvo.org.ua/Yarovyi_Valerii/Istoria_zakhidnykh_ta_pivdennykh_slovian_u_XX_st.pdf" TargetMode="External"/><Relationship Id="rId4" Type="http://schemas.openxmlformats.org/officeDocument/2006/relationships/hyperlink" Target="https://www.nato.int/nato_static/assets/pdf/pdf_publications/20140218_140218-ShortHistory_ukr.pdf" TargetMode="External"/><Relationship Id="rId5" Type="http://schemas.openxmlformats.org/officeDocument/2006/relationships/hyperlink" Target="https://www.nato.int/cps/uk/natohq/topics_52044.htm" TargetMode="External"/><Relationship Id="rId6" Type="http://schemas.openxmlformats.org/officeDocument/2006/relationships/hyperlink" Target="https://magazine.nv.ua/" TargetMode="External"/><Relationship Id="rId7" Type="http://schemas.openxmlformats.org/officeDocument/2006/relationships/hyperlink" Target="https://nv.ua/ukr/world/geopolitics/samit-g7-vidbudetsya-v-golf-klubi-trampa-novini-svitu-50048421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story.org.ua/?termin=Pivnichno_Atlantychnyj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s://www.youtube.com/watch?v=7ozRis0lrwQ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v.ua/ukr/world/geopolitics/druga-svitova-viyna-yak-pracyuvav-plan-marshalla-programa-dopomogi-ssha-yevropi-50048057.html" TargetMode="Externa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729" y="288100"/>
            <a:ext cx="11386159" cy="617533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endParaRPr lang="uk-UA" sz="9600" dirty="0" smtClean="0">
              <a:latin typeface="AGCenturion" pitchFamily="2" charset="0"/>
            </a:endParaRPr>
          </a:p>
          <a:p>
            <a:pPr marL="0" indent="0" algn="ctr">
              <a:buNone/>
            </a:pPr>
            <a:r>
              <a:rPr lang="uk-UA" sz="9600" b="1" dirty="0" smtClean="0">
                <a:latin typeface="AGCenturion" pitchFamily="2" charset="0"/>
              </a:rPr>
              <a:t>Лекція 5</a:t>
            </a:r>
            <a:endParaRPr lang="uk-UA" sz="9600" b="1" dirty="0">
              <a:latin typeface="AGCentur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4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50" y="2503170"/>
            <a:ext cx="11818620" cy="43548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200" b="1" dirty="0" smtClean="0">
                <a:solidFill>
                  <a:schemeClr val="tx1"/>
                </a:solidFill>
              </a:rPr>
              <a:t>Організація Північноатлантичного договору, також Північноатлантичний альянс або НАТО </a:t>
            </a:r>
            <a:r>
              <a:rPr lang="uk-UA" sz="3200" dirty="0" smtClean="0">
                <a:solidFill>
                  <a:schemeClr val="tx1"/>
                </a:solidFill>
              </a:rPr>
              <a:t>(від </a:t>
            </a:r>
            <a:r>
              <a:rPr lang="uk-UA" sz="3200" dirty="0" err="1" smtClean="0">
                <a:solidFill>
                  <a:schemeClr val="tx1"/>
                </a:solidFill>
              </a:rPr>
              <a:t>англ</a:t>
            </a:r>
            <a:r>
              <a:rPr lang="uk-UA" sz="3200" dirty="0" smtClean="0">
                <a:solidFill>
                  <a:schemeClr val="tx1"/>
                </a:solidFill>
              </a:rPr>
              <a:t>. </a:t>
            </a:r>
            <a:r>
              <a:rPr lang="en-US" sz="3200" dirty="0" smtClean="0">
                <a:solidFill>
                  <a:schemeClr val="tx1"/>
                </a:solidFill>
              </a:rPr>
              <a:t>North Atlantic Treaty Organization — NATO) — </a:t>
            </a:r>
            <a:r>
              <a:rPr lang="uk-UA" sz="3200" dirty="0" smtClean="0">
                <a:solidFill>
                  <a:schemeClr val="tx1"/>
                </a:solidFill>
              </a:rPr>
              <a:t>міжнародна міжурядова організація, військово-політичний союз держав Північної Америки і Європи, які прагнуть досягти мети Північноатлантичного договору, підписаного у Вашингтоні </a:t>
            </a:r>
            <a:r>
              <a:rPr lang="uk-UA" sz="3200" b="1" dirty="0" smtClean="0">
                <a:solidFill>
                  <a:schemeClr val="tx1"/>
                </a:solidFill>
              </a:rPr>
              <a:t>4 квітня 1949</a:t>
            </a:r>
            <a:r>
              <a:rPr lang="uk-UA" sz="3200" dirty="0" smtClean="0">
                <a:solidFill>
                  <a:schemeClr val="tx1"/>
                </a:solidFill>
                <a:latin typeface="+mj-lt"/>
              </a:rPr>
              <a:t>.</a:t>
            </a:r>
            <a:endParaRPr lang="uk-UA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10746104" y="0"/>
            <a:ext cx="1445896" cy="1088708"/>
          </a:xfrm>
          <a:prstGeom prst="star4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4-конечная звезда 7"/>
          <p:cNvSpPr/>
          <p:nvPr/>
        </p:nvSpPr>
        <p:spPr>
          <a:xfrm>
            <a:off x="-1" y="-15716"/>
            <a:ext cx="1426845" cy="11201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4" descr="Картинки по запросу нато офіційний сайт історі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655" y="178594"/>
            <a:ext cx="3352209" cy="21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18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504" y="95002"/>
            <a:ext cx="11767556" cy="18823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Утворення                 сформувало нову, </a:t>
            </a:r>
            <a:r>
              <a:rPr lang="uk-UA" sz="4800" b="1" dirty="0" smtClean="0">
                <a:solidFill>
                  <a:srgbClr val="0070C0"/>
                </a:solidFill>
              </a:rPr>
              <a:t>біполярну,</a:t>
            </a:r>
            <a:r>
              <a:rPr lang="uk-UA" sz="4800" b="1" dirty="0" smtClean="0">
                <a:solidFill>
                  <a:schemeClr val="tx1"/>
                </a:solidFill>
              </a:rPr>
              <a:t> </a:t>
            </a:r>
            <a:r>
              <a:rPr lang="uk-UA" sz="4000" b="1" dirty="0" smtClean="0">
                <a:solidFill>
                  <a:schemeClr val="tx1"/>
                </a:solidFill>
              </a:rPr>
              <a:t>систему колективної безпеки у світі. </a:t>
            </a:r>
            <a:endParaRPr lang="uk-UA" sz="4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503" y="2617470"/>
            <a:ext cx="5296395" cy="4137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 smtClean="0">
                <a:solidFill>
                  <a:schemeClr val="tx1"/>
                </a:solidFill>
              </a:rPr>
              <a:t>У 50-х </a:t>
            </a:r>
            <a:r>
              <a:rPr lang="uk-UA" sz="2800" b="1" dirty="0" err="1" smtClean="0">
                <a:solidFill>
                  <a:schemeClr val="tx1"/>
                </a:solidFill>
              </a:rPr>
              <a:t>рр.ХХ</a:t>
            </a:r>
            <a:r>
              <a:rPr lang="uk-UA" sz="2800" b="1" dirty="0" smtClean="0">
                <a:solidFill>
                  <a:schemeClr val="tx1"/>
                </a:solidFill>
              </a:rPr>
              <a:t> ст.             здійснило </a:t>
            </a:r>
            <a:r>
              <a:rPr lang="uk-UA" sz="2800" b="1" u="sng" dirty="0" smtClean="0">
                <a:solidFill>
                  <a:schemeClr val="tx1"/>
                </a:solidFill>
              </a:rPr>
              <a:t>стратегічне</a:t>
            </a:r>
            <a:r>
              <a:rPr lang="uk-UA" sz="2800" b="1" dirty="0" smtClean="0">
                <a:solidFill>
                  <a:schemeClr val="tx1"/>
                </a:solidFill>
              </a:rPr>
              <a:t> розширення на схід</a:t>
            </a:r>
            <a:r>
              <a:rPr lang="uk-UA" sz="28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-  18 лютого 1952 року до НАТО приєднались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Греція</a:t>
            </a:r>
            <a:r>
              <a:rPr lang="uk-UA" sz="2800" b="1" dirty="0" smtClean="0">
                <a:solidFill>
                  <a:schemeClr val="tx1"/>
                </a:solidFill>
              </a:rPr>
              <a:t> і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Туреччина</a:t>
            </a:r>
            <a:r>
              <a:rPr lang="uk-UA" sz="2800" b="1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 - </a:t>
            </a:r>
            <a:r>
              <a:rPr lang="uk-UA" sz="3200" b="1" dirty="0" smtClean="0">
                <a:solidFill>
                  <a:schemeClr val="tx1"/>
                </a:solidFill>
              </a:rPr>
              <a:t>6 травня 1955 </a:t>
            </a:r>
            <a:r>
              <a:rPr lang="uk-UA" sz="2800" dirty="0" smtClean="0">
                <a:solidFill>
                  <a:schemeClr val="tx1"/>
                </a:solidFill>
              </a:rPr>
              <a:t>до НАТО приєдналась 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Федеративна Республіка Німеччина</a:t>
            </a:r>
            <a:r>
              <a:rPr lang="uk-UA" sz="2800" dirty="0" smtClean="0">
                <a:solidFill>
                  <a:schemeClr val="tx1"/>
                </a:solidFill>
              </a:rPr>
              <a:t>.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3928" y="2956956"/>
            <a:ext cx="5426132" cy="35388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У відповідь на це СРСР створив власний воєнно-політичний блок – </a:t>
            </a:r>
            <a:r>
              <a:rPr lang="uk-UA" sz="3600" b="1" dirty="0" smtClean="0">
                <a:solidFill>
                  <a:srgbClr val="FF0000"/>
                </a:solidFill>
              </a:rPr>
              <a:t>Організацію Варшавського договору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sz="3600" dirty="0" smtClean="0">
                <a:solidFill>
                  <a:schemeClr val="tx1"/>
                </a:solidFill>
              </a:rPr>
              <a:t>(ОВД), 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14 травня 1955 р</a:t>
            </a: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uk-UA" sz="3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45969" y="1981962"/>
            <a:ext cx="2157895" cy="635508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4809508" y="3978232"/>
            <a:ext cx="2303813" cy="1045032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198" name="Picture 6" descr="Warsaw Pact Logo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436" y="4215739"/>
            <a:ext cx="1109624" cy="11317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704" y="261258"/>
            <a:ext cx="1686296" cy="8906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94" y="2956956"/>
            <a:ext cx="984927" cy="630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775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51659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atin typeface="+mn-lt"/>
              </a:rPr>
              <a:t>Північноатлантичний альянс </a:t>
            </a:r>
            <a:r>
              <a:rPr lang="uk-UA" sz="3600" dirty="0" smtClean="0">
                <a:latin typeface="+mn-lt"/>
              </a:rPr>
              <a:t>і </a:t>
            </a:r>
            <a:r>
              <a:rPr lang="uk-UA" sz="3600" b="1" dirty="0" smtClean="0">
                <a:latin typeface="+mn-lt"/>
              </a:rPr>
              <a:t>Організація Варшавського договору </a:t>
            </a:r>
            <a:r>
              <a:rPr lang="uk-UA" sz="3600" dirty="0" smtClean="0">
                <a:latin typeface="+mn-lt"/>
              </a:rPr>
              <a:t>(1949—1990 рр.). </a:t>
            </a:r>
            <a:br>
              <a:rPr lang="uk-UA" sz="3600" dirty="0" smtClean="0">
                <a:latin typeface="+mn-lt"/>
              </a:rPr>
            </a:br>
            <a:r>
              <a:rPr lang="uk-UA" sz="3200" dirty="0" smtClean="0">
                <a:latin typeface="+mn-lt"/>
              </a:rPr>
              <a:t>Схема: </a:t>
            </a:r>
            <a:r>
              <a:rPr lang="uk-UA" sz="3200" dirty="0" smtClean="0">
                <a:solidFill>
                  <a:srgbClr val="0070C0"/>
                </a:solidFill>
                <a:latin typeface="+mn-lt"/>
              </a:rPr>
              <a:t>Синій колір </a:t>
            </a:r>
            <a:r>
              <a:rPr lang="uk-UA" sz="3200" dirty="0" smtClean="0">
                <a:latin typeface="+mn-lt"/>
              </a:rPr>
              <a:t>— держави-члени НАТО, </a:t>
            </a:r>
            <a:r>
              <a:rPr lang="uk-UA" sz="3200" dirty="0" smtClean="0">
                <a:solidFill>
                  <a:srgbClr val="C00000"/>
                </a:solidFill>
                <a:latin typeface="+mn-lt"/>
              </a:rPr>
              <a:t>червоний</a:t>
            </a:r>
            <a:r>
              <a:rPr lang="uk-UA" sz="3200" dirty="0" smtClean="0">
                <a:latin typeface="+mn-lt"/>
              </a:rPr>
              <a:t> — ОВД</a:t>
            </a:r>
            <a:endParaRPr lang="uk-UA" sz="3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" y="1988820"/>
            <a:ext cx="11750040" cy="46748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130107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70" y="92766"/>
            <a:ext cx="11900452" cy="67132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8000" b="1" dirty="0" smtClean="0">
                <a:latin typeface="+mn-lt"/>
              </a:rPr>
              <a:t>ПІДСУМКИ</a:t>
            </a:r>
            <a:endParaRPr lang="uk-UA" sz="8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64296"/>
            <a:ext cx="12192000" cy="5993704"/>
          </a:xfrm>
          <a:solidFill>
            <a:schemeClr val="bg1"/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270" y="1002082"/>
            <a:ext cx="5671930" cy="37421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200" b="1" dirty="0" smtClean="0">
                <a:solidFill>
                  <a:schemeClr val="tx1"/>
                </a:solidFill>
              </a:rPr>
              <a:t>НАТО (Західний блок) </a:t>
            </a:r>
            <a:r>
              <a:rPr lang="uk-UA" sz="2400" b="1" dirty="0" smtClean="0">
                <a:solidFill>
                  <a:schemeClr val="tx1"/>
                </a:solidFill>
              </a:rPr>
              <a:t>сформувалось в умовах «Холодної війни». </a:t>
            </a:r>
            <a:r>
              <a:rPr lang="uk-UA" sz="2400" dirty="0" smtClean="0">
                <a:solidFill>
                  <a:schemeClr val="tx1"/>
                </a:solidFill>
              </a:rPr>
              <a:t>А точніше наприкінці першого «Холодної війни», </a:t>
            </a:r>
            <a:r>
              <a:rPr lang="uk-UA" sz="2400" b="1" dirty="0" smtClean="0">
                <a:solidFill>
                  <a:schemeClr val="tx1"/>
                </a:solidFill>
              </a:rPr>
              <a:t>4 квітня 1949 р.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Причини виникнення: загроза поширення комунізму в Європу, тоталітарний характер СРСР; закріплення геополітичних позицій європейських країн і США тощо.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1774" y="1002082"/>
            <a:ext cx="5777948" cy="37421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На противагу НАТО СРСР утворив </a:t>
            </a:r>
            <a:r>
              <a:rPr lang="uk-UA" sz="2800" b="1" dirty="0" smtClean="0">
                <a:solidFill>
                  <a:schemeClr val="tx1"/>
                </a:solidFill>
              </a:rPr>
              <a:t>ОВД (Східний блок),  14 травня 1955 р.</a:t>
            </a:r>
          </a:p>
          <a:p>
            <a:pPr algn="just"/>
            <a:r>
              <a:rPr lang="uk-UA" sz="2800" b="1" dirty="0" smtClean="0">
                <a:solidFill>
                  <a:schemeClr val="tx1"/>
                </a:solidFill>
              </a:rPr>
              <a:t>Мета утворення ОВД: </a:t>
            </a:r>
            <a:r>
              <a:rPr lang="uk-UA" sz="2800" dirty="0" smtClean="0">
                <a:solidFill>
                  <a:schemeClr val="tx1"/>
                </a:solidFill>
              </a:rPr>
              <a:t>закріпити вплив Кремля в країнах соцтабору, не допустити туди економічного й політичного впливу Заходу тощо.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7565" y="5075583"/>
            <a:ext cx="11343861" cy="15372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600" b="1" dirty="0" smtClean="0">
                <a:solidFill>
                  <a:schemeClr val="tx1"/>
                </a:solidFill>
              </a:rPr>
              <a:t>«Холодне» протистояння між НАТО й ОВД тривало до 1991 р. </a:t>
            </a:r>
            <a:r>
              <a:rPr lang="uk-UA" sz="2600" dirty="0" smtClean="0">
                <a:solidFill>
                  <a:schemeClr val="tx1"/>
                </a:solidFill>
              </a:rPr>
              <a:t>Воно носило ідеологічний, культурний, мілітаристський, соціально-економічний та політичний характер. ОВД припинила своє існування у 1991 р., у зв'язку з розпадом СРСР.</a:t>
            </a:r>
            <a:endParaRPr lang="uk-UA" sz="2600" dirty="0">
              <a:solidFill>
                <a:schemeClr val="tx1"/>
              </a:solidFill>
            </a:endParaRPr>
          </a:p>
        </p:txBody>
      </p:sp>
      <p:sp>
        <p:nvSpPr>
          <p:cNvPr id="7" name="Тройная стрелка влево/вправо/вверх 6"/>
          <p:cNvSpPr/>
          <p:nvPr/>
        </p:nvSpPr>
        <p:spPr>
          <a:xfrm rot="10800000">
            <a:off x="5586607" y="4196217"/>
            <a:ext cx="901874" cy="911043"/>
          </a:xfrm>
          <a:prstGeom prst="leftRightUp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9818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9660"/>
          </a:xfrm>
        </p:spPr>
        <p:txBody>
          <a:bodyPr/>
          <a:lstStyle/>
          <a:p>
            <a:pPr algn="ctr"/>
            <a:r>
              <a:rPr lang="uk-UA" b="1" dirty="0" smtClean="0">
                <a:latin typeface="+mn-lt"/>
              </a:rPr>
              <a:t>Додаткові джерела </a:t>
            </a:r>
            <a:r>
              <a:rPr lang="uk-UA" b="1" dirty="0">
                <a:latin typeface="+mn-lt"/>
              </a:rPr>
              <a:t>і</a:t>
            </a:r>
            <a:r>
              <a:rPr lang="uk-UA" b="1" dirty="0" smtClean="0">
                <a:latin typeface="+mn-lt"/>
              </a:rPr>
              <a:t>нформації:</a:t>
            </a:r>
            <a:endParaRPr lang="uk-UA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05890"/>
            <a:ext cx="12070080" cy="536067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dirty="0" smtClean="0"/>
              <a:t>1. </a:t>
            </a:r>
            <a:r>
              <a:rPr lang="ru-RU" sz="2400" dirty="0"/>
              <a:t>Мартинов А.Ю. </a:t>
            </a:r>
            <a:r>
              <a:rPr lang="ru-RU" sz="2400" b="1" dirty="0"/>
              <a:t>ПІВНІЧНОАТЛАНТИЧНИЙ АЛЬЯНС </a:t>
            </a:r>
            <a:r>
              <a:rPr lang="ru-RU" sz="2400" dirty="0"/>
              <a:t>[</a:t>
            </a:r>
            <a:r>
              <a:rPr lang="ru-RU" sz="2400" dirty="0" err="1"/>
              <a:t>Електронний</a:t>
            </a:r>
            <a:r>
              <a:rPr lang="ru-RU" sz="2400" dirty="0"/>
              <a:t> ресурс] . – Режим доступу: </a:t>
            </a:r>
            <a:r>
              <a:rPr lang="ru-RU" sz="2400" u="sng" dirty="0" smtClean="0">
                <a:hlinkClick r:id="rId2"/>
              </a:rPr>
              <a:t>http</a:t>
            </a:r>
            <a:r>
              <a:rPr lang="ru-RU" sz="2400" u="sng" dirty="0">
                <a:hlinkClick r:id="rId2"/>
              </a:rPr>
              <a:t>://www.history.org.ua/?termin=Pivnichno_Atlantychnyj</a:t>
            </a:r>
            <a:endParaRPr lang="uk-UA" sz="2400" dirty="0" smtClean="0"/>
          </a:p>
          <a:p>
            <a:pPr algn="just"/>
            <a:r>
              <a:rPr lang="uk-UA" sz="2400" dirty="0"/>
              <a:t>2</a:t>
            </a:r>
            <a:r>
              <a:rPr lang="uk-UA" sz="2400" dirty="0" smtClean="0"/>
              <a:t>. Яровий В. Історія західних і південних слов'ян у ХХ столітті. Курс лекцій. Київ, 1998. 409 с. </a:t>
            </a:r>
            <a:r>
              <a:rPr lang="en-US" sz="2400" dirty="0" smtClean="0"/>
              <a:t>URL</a:t>
            </a:r>
            <a:r>
              <a:rPr lang="uk-UA" sz="2400" dirty="0" smtClean="0"/>
              <a:t>: </a:t>
            </a:r>
            <a:r>
              <a:rPr lang="en-US" sz="2400" dirty="0" smtClean="0">
                <a:hlinkClick r:id="rId3"/>
              </a:rPr>
              <a:t>http://shron1.chtyvo.org.ua/Yarovyi_Valerii/Istoria_zakhidnykh_ta_pivdennykh_slovian_u_XX_st.pdf</a:t>
            </a:r>
            <a:r>
              <a:rPr lang="uk-UA" sz="2400" dirty="0" smtClean="0"/>
              <a:t>.</a:t>
            </a:r>
          </a:p>
          <a:p>
            <a:pPr algn="just"/>
            <a:r>
              <a:rPr lang="uk-UA" sz="2400" dirty="0" smtClean="0"/>
              <a:t>3. Стисла історія НАТО. Управління громадської дипломатії НАТО, Брюссель, Бельгія, 2012: </a:t>
            </a:r>
            <a:r>
              <a:rPr lang="en-US" sz="2400" dirty="0" smtClean="0">
                <a:hlinkClick r:id="rId4"/>
              </a:rPr>
              <a:t>https://www.nato.int/nato_static/assets/pdf/pdf_publications/20140218_140218-ShortHistory_ukr.pdf</a:t>
            </a:r>
            <a:endParaRPr lang="uk-UA" sz="2400" dirty="0" smtClean="0"/>
          </a:p>
          <a:p>
            <a:pPr algn="just"/>
            <a:r>
              <a:rPr lang="uk-UA" sz="2400" dirty="0" smtClean="0"/>
              <a:t>4. Країни-члени НАТО. Офіційний сайт НАТО: </a:t>
            </a:r>
            <a:r>
              <a:rPr lang="en-US" sz="2400" dirty="0" smtClean="0">
                <a:hlinkClick r:id="rId5"/>
              </a:rPr>
              <a:t>https://www.nato.int/cps/uk/natohq/topics_52044.htm</a:t>
            </a:r>
            <a:endParaRPr lang="uk-UA" sz="2400" dirty="0" smtClean="0"/>
          </a:p>
          <a:p>
            <a:pPr algn="just"/>
            <a:r>
              <a:rPr lang="uk-UA" sz="2400" dirty="0" smtClean="0"/>
              <a:t>5. </a:t>
            </a:r>
            <a:r>
              <a:rPr lang="ru-RU" sz="2400" dirty="0" err="1"/>
              <a:t>Хатина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дядька Сема. Як </a:t>
            </a:r>
            <a:r>
              <a:rPr lang="ru-RU" sz="2400" dirty="0" err="1"/>
              <a:t>працював</a:t>
            </a:r>
            <a:r>
              <a:rPr lang="ru-RU" sz="2400" dirty="0"/>
              <a:t> план Маршалла — </a:t>
            </a:r>
            <a:r>
              <a:rPr lang="ru-RU" sz="2400" dirty="0" err="1"/>
              <a:t>програма</a:t>
            </a:r>
            <a:r>
              <a:rPr lang="ru-RU" sz="2400" dirty="0"/>
              <a:t> </a:t>
            </a:r>
            <a:r>
              <a:rPr lang="ru-RU" sz="2400" dirty="0" err="1"/>
              <a:t>американської</a:t>
            </a:r>
            <a:r>
              <a:rPr lang="ru-RU" sz="2400" dirty="0"/>
              <a:t> </a:t>
            </a:r>
            <a:r>
              <a:rPr lang="ru-RU" sz="2400" dirty="0" err="1"/>
              <a:t>допомоги</a:t>
            </a:r>
            <a:r>
              <a:rPr lang="ru-RU" sz="2400" dirty="0"/>
              <a:t> </a:t>
            </a:r>
            <a:r>
              <a:rPr lang="ru-RU" sz="2400" dirty="0" err="1"/>
              <a:t>Європі</a:t>
            </a:r>
            <a:r>
              <a:rPr lang="ru-RU" sz="2400" dirty="0"/>
              <a:t> на суму </a:t>
            </a:r>
            <a:r>
              <a:rPr lang="ru-RU" sz="2400" dirty="0" err="1"/>
              <a:t>понад</a:t>
            </a:r>
            <a:r>
              <a:rPr lang="ru-RU" sz="2400" dirty="0"/>
              <a:t> $13 </a:t>
            </a:r>
            <a:r>
              <a:rPr lang="ru-RU" sz="2400" dirty="0" smtClean="0"/>
              <a:t>млрд. Газета «НВ», О. </a:t>
            </a:r>
            <a:r>
              <a:rPr lang="ru-RU" sz="2400" dirty="0" err="1" smtClean="0"/>
              <a:t>Шама</a:t>
            </a:r>
            <a:r>
              <a:rPr lang="ru-RU" sz="2400" dirty="0" smtClean="0"/>
              <a:t>. </a:t>
            </a:r>
            <a:r>
              <a:rPr lang="ru-RU" sz="2400" dirty="0" err="1" smtClean="0"/>
              <a:t>Статтю</a:t>
            </a:r>
            <a:r>
              <a:rPr lang="ru-RU" sz="2400" dirty="0" smtClean="0"/>
              <a:t> </a:t>
            </a:r>
            <a:r>
              <a:rPr lang="ru-RU" sz="2400" b="1" i="1" dirty="0" err="1"/>
              <a:t>опубліковано</a:t>
            </a:r>
            <a:r>
              <a:rPr lang="ru-RU" sz="2400" b="1" i="1" dirty="0"/>
              <a:t> в № 4 </a:t>
            </a:r>
            <a:r>
              <a:rPr lang="ru-RU" sz="2400" b="1" i="1" dirty="0">
                <a:hlinkClick r:id="rId6"/>
              </a:rPr>
              <a:t>журналу НВ</a:t>
            </a:r>
            <a:r>
              <a:rPr lang="ru-RU" sz="2400" b="1" i="1" dirty="0"/>
              <a:t> </a:t>
            </a:r>
            <a:r>
              <a:rPr lang="ru-RU" sz="2400" b="1" i="1" dirty="0" err="1"/>
              <a:t>від</a:t>
            </a:r>
            <a:r>
              <a:rPr lang="ru-RU" sz="2400" b="1" i="1" dirty="0"/>
              <a:t> 5 лютого 2016 </a:t>
            </a:r>
            <a:r>
              <a:rPr lang="ru-RU" sz="2400" b="1" i="1" dirty="0" smtClean="0"/>
              <a:t>року. </a:t>
            </a:r>
            <a:r>
              <a:rPr lang="en-US" sz="2400" dirty="0">
                <a:hlinkClick r:id="rId7"/>
              </a:rPr>
              <a:t>https://nv.ua/ukr/world/geopolitics/samit-g7-vidbudetsya-v-golf-klubi-trampa-novini-svitu-50048421.html</a:t>
            </a:r>
            <a:endParaRPr lang="uk-UA" sz="2400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557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" y="83127"/>
            <a:ext cx="11955780" cy="6649143"/>
          </a:xfrm>
        </p:spPr>
        <p:txBody>
          <a:bodyPr>
            <a:normAutofit/>
          </a:bodyPr>
          <a:lstStyle/>
          <a:p>
            <a:endParaRPr lang="uk-UA" sz="8800" b="1" dirty="0" smtClean="0"/>
          </a:p>
          <a:p>
            <a:endParaRPr lang="uk-UA" sz="8800" b="1" dirty="0"/>
          </a:p>
          <a:p>
            <a:pPr algn="ctr"/>
            <a:r>
              <a:rPr lang="uk-UA" sz="8800" b="1" dirty="0" smtClean="0"/>
              <a:t>Дякую за увагу!</a:t>
            </a:r>
            <a:endParaRPr lang="uk-UA" sz="8800" b="1" dirty="0"/>
          </a:p>
        </p:txBody>
      </p:sp>
    </p:spTree>
    <p:extLst>
      <p:ext uri="{BB962C8B-B14F-4D97-AF65-F5344CB8AC3E}">
        <p14:creationId xmlns:p14="http://schemas.microsoft.com/office/powerpoint/2010/main" val="253975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endParaRPr lang="uk-UA" b="1" dirty="0" smtClean="0">
              <a:latin typeface="+mn-lt"/>
            </a:endParaRPr>
          </a:p>
          <a:p>
            <a:pPr algn="ctr"/>
            <a:endParaRPr lang="uk-UA" sz="8800" b="1" dirty="0" smtClean="0"/>
          </a:p>
          <a:p>
            <a:pPr marL="0" indent="0" algn="ctr">
              <a:buNone/>
            </a:pPr>
            <a:endParaRPr lang="uk-UA" sz="8800" b="1" dirty="0" smtClean="0"/>
          </a:p>
          <a:p>
            <a:pPr marL="0" indent="0" algn="ctr">
              <a:buNone/>
            </a:pPr>
            <a:r>
              <a:rPr lang="uk-UA" sz="8800" b="1" dirty="0" smtClean="0"/>
              <a:t>Причини й передумови виникнення НАТО:</a:t>
            </a:r>
            <a:endParaRPr lang="uk-UA" sz="8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913" y="106877"/>
            <a:ext cx="1603168" cy="8211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220" name="Picture 4" descr="Картинки по запросу нато офіційний сайт істор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998" y="354308"/>
            <a:ext cx="3815691" cy="32216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8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43350" y="-1"/>
            <a:ext cx="4514850" cy="14934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Політико-ідеологічні</a:t>
            </a:r>
            <a:endParaRPr lang="uk-UA" sz="4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788" y="597552"/>
            <a:ext cx="3691890" cy="12573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Демократичний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Захід 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85872" y="598258"/>
            <a:ext cx="3482340" cy="1257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Комуністичний СРСР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11" name="Тройная стрелка влево/вправо/вверх 10"/>
          <p:cNvSpPr/>
          <p:nvPr/>
        </p:nvSpPr>
        <p:spPr>
          <a:xfrm>
            <a:off x="3691890" y="1525906"/>
            <a:ext cx="5017770" cy="297179"/>
          </a:xfrm>
          <a:prstGeom prst="leftRightUp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1450" y="2452404"/>
            <a:ext cx="11830050" cy="4405597"/>
          </a:xfrm>
          <a:prstGeom prst="roundRect">
            <a:avLst/>
          </a:prstGeom>
          <a:solidFill>
            <a:srgbClr val="F8F8F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500" dirty="0" smtClean="0">
                <a:solidFill>
                  <a:schemeClr val="tx1"/>
                </a:solidFill>
              </a:rPr>
              <a:t>Однією з головних умов завершення Другої світової війни була </a:t>
            </a:r>
            <a:r>
              <a:rPr lang="uk-UA" sz="2500" b="1" dirty="0" smtClean="0">
                <a:solidFill>
                  <a:schemeClr val="tx1"/>
                </a:solidFill>
              </a:rPr>
              <a:t>ДЕМОКРАТИЗАЦІЯ</a:t>
            </a:r>
            <a:r>
              <a:rPr lang="uk-UA" sz="2500" dirty="0" smtClean="0">
                <a:solidFill>
                  <a:schemeClr val="tx1"/>
                </a:solidFill>
              </a:rPr>
              <a:t> повоєнної Європи, включаючи й ту частину (центрально-східна й південна Європа), яка належала СРСР.  Спочатку СРСР погодився на утворення </a:t>
            </a:r>
            <a:r>
              <a:rPr lang="uk-UA" sz="2500" b="1" dirty="0" smtClean="0">
                <a:solidFill>
                  <a:schemeClr val="tx1"/>
                </a:solidFill>
              </a:rPr>
              <a:t>«народних демократій» </a:t>
            </a:r>
            <a:r>
              <a:rPr lang="uk-UA" sz="2500" dirty="0" smtClean="0">
                <a:solidFill>
                  <a:schemeClr val="tx1"/>
                </a:solidFill>
              </a:rPr>
              <a:t>на підконтрольних йому територіях і особливо у Польщі.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500" dirty="0" smtClean="0">
                <a:solidFill>
                  <a:schemeClr val="tx1"/>
                </a:solidFill>
              </a:rPr>
              <a:t>Однак, демократизація Центральної та Південно-Східної Європи призвела б до того, що </a:t>
            </a:r>
            <a:r>
              <a:rPr lang="uk-UA" sz="2500" b="1" dirty="0" smtClean="0">
                <a:solidFill>
                  <a:schemeClr val="tx1"/>
                </a:solidFill>
              </a:rPr>
              <a:t>Кремль втратив контроль над цими територіями</a:t>
            </a:r>
            <a:r>
              <a:rPr lang="uk-UA" sz="2500" dirty="0" smtClean="0">
                <a:solidFill>
                  <a:schemeClr val="tx1"/>
                </a:solidFill>
              </a:rPr>
              <a:t>. Тому, починаючи з середини 1945 р. в країни Центральної та Південно-Східної Європи галопуючими темпами проникає </a:t>
            </a:r>
            <a:r>
              <a:rPr lang="uk-UA" sz="2500" b="1" dirty="0" smtClean="0">
                <a:solidFill>
                  <a:schemeClr val="tx1"/>
                </a:solidFill>
              </a:rPr>
              <a:t>КОМУНІЗМ</a:t>
            </a:r>
            <a:r>
              <a:rPr lang="uk-UA" sz="2500" dirty="0" smtClean="0">
                <a:solidFill>
                  <a:schemeClr val="tx1"/>
                </a:solidFill>
              </a:rPr>
              <a:t> та радянські методи державного управління.</a:t>
            </a: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5743575" y="1808758"/>
            <a:ext cx="914400" cy="594361"/>
          </a:xfrm>
          <a:prstGeom prst="downArrowCallou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176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4460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Галопуючі темпи </a:t>
            </a:r>
            <a:r>
              <a:rPr lang="uk-UA" sz="2400" b="1" i="1" dirty="0" smtClean="0">
                <a:solidFill>
                  <a:schemeClr val="tx1"/>
                </a:solidFill>
              </a:rPr>
              <a:t>поширення комунізму й тоталітарних режимів</a:t>
            </a:r>
            <a:r>
              <a:rPr lang="uk-UA" sz="2400" dirty="0" smtClean="0">
                <a:solidFill>
                  <a:schemeClr val="tx1"/>
                </a:solidFill>
              </a:rPr>
              <a:t> у країни Центральної та Південно-Східної Європи </a:t>
            </a:r>
            <a:r>
              <a:rPr lang="uk-UA" sz="2400" dirty="0" err="1" smtClean="0">
                <a:solidFill>
                  <a:schemeClr val="tx1"/>
                </a:solidFill>
              </a:rPr>
              <a:t>Європи</a:t>
            </a:r>
            <a:r>
              <a:rPr lang="uk-UA" sz="2400" dirty="0" smtClean="0">
                <a:solidFill>
                  <a:schemeClr val="tx1"/>
                </a:solidFill>
              </a:rPr>
              <a:t> призвело до  дипломатичних конфліктів з країнами Заходу. Результатом цього стала </a:t>
            </a:r>
            <a:r>
              <a:rPr lang="uk-UA" sz="3200" b="1" dirty="0" err="1" smtClean="0">
                <a:solidFill>
                  <a:srgbClr val="0070C0"/>
                </a:solidFill>
              </a:rPr>
              <a:t>Фултонська</a:t>
            </a:r>
            <a:r>
              <a:rPr lang="uk-UA" sz="3200" b="1" dirty="0" smtClean="0">
                <a:solidFill>
                  <a:srgbClr val="0070C0"/>
                </a:solidFill>
              </a:rPr>
              <a:t> промова </a:t>
            </a:r>
            <a:r>
              <a:rPr lang="uk-UA" sz="2400" dirty="0" smtClean="0">
                <a:solidFill>
                  <a:schemeClr val="tx1"/>
                </a:solidFill>
              </a:rPr>
              <a:t>—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uk-UA" sz="3200" b="1" dirty="0" err="1" smtClean="0">
                <a:solidFill>
                  <a:srgbClr val="002060"/>
                </a:solidFill>
              </a:rPr>
              <a:t>Уінстона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3200" b="1" dirty="0" err="1" smtClean="0">
                <a:solidFill>
                  <a:srgbClr val="002060"/>
                </a:solidFill>
              </a:rPr>
              <a:t>Черчілля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5 березня 1946 </a:t>
            </a:r>
            <a:r>
              <a:rPr lang="uk-UA" sz="2400" dirty="0" smtClean="0">
                <a:solidFill>
                  <a:schemeClr val="tx1"/>
                </a:solidFill>
              </a:rPr>
              <a:t>року у Вестмінстерському коледжі у місті </a:t>
            </a:r>
            <a:r>
              <a:rPr lang="uk-UA" sz="2400" dirty="0" err="1" smtClean="0">
                <a:solidFill>
                  <a:schemeClr val="tx1"/>
                </a:solidFill>
              </a:rPr>
              <a:t>Фултон</a:t>
            </a:r>
            <a:r>
              <a:rPr lang="uk-UA" sz="2400" dirty="0" smtClean="0">
                <a:solidFill>
                  <a:schemeClr val="tx1"/>
                </a:solidFill>
              </a:rPr>
              <a:t> (Міссурі, США).  У промові </a:t>
            </a:r>
            <a:r>
              <a:rPr lang="uk-UA" sz="2400" dirty="0" err="1" smtClean="0">
                <a:solidFill>
                  <a:schemeClr val="tx1"/>
                </a:solidFill>
              </a:rPr>
              <a:t>Черчілля</a:t>
            </a:r>
            <a:r>
              <a:rPr lang="uk-UA" sz="2400" dirty="0" smtClean="0">
                <a:solidFill>
                  <a:schemeClr val="tx1"/>
                </a:solidFill>
              </a:rPr>
              <a:t> йшлося про </a:t>
            </a:r>
            <a:r>
              <a:rPr lang="uk-UA" sz="2400" b="1" dirty="0" smtClean="0">
                <a:solidFill>
                  <a:schemeClr val="tx1"/>
                </a:solidFill>
              </a:rPr>
              <a:t>зміну фашистського ворога комуністичним та </a:t>
            </a:r>
            <a:r>
              <a:rPr lang="uk-UA" sz="2400" b="1" dirty="0" err="1" smtClean="0">
                <a:solidFill>
                  <a:schemeClr val="tx1"/>
                </a:solidFill>
              </a:rPr>
              <a:t>пролягання</a:t>
            </a:r>
            <a:r>
              <a:rPr lang="uk-UA" sz="2400" b="1" dirty="0" smtClean="0">
                <a:solidFill>
                  <a:schemeClr val="tx1"/>
                </a:solidFill>
              </a:rPr>
              <a:t> через Європу від Балтики до Адріатики «залізної завіси».</a:t>
            </a: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Картинки по запросу фултонська промов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2651760"/>
            <a:ext cx="5789930" cy="4080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.fiev8-1.fna.fbcdn.net/v/t1.15752-9/72899676_1141696179369629_1151565360093200384_n.jpg?_nc_cat=106&amp;_nc_ohc=s9QyCGgda6QAQm_guKwWCTkD5viZtXbJ0GjZLJEsTEWZl4URqWPTYMIPg&amp;_nc_ht=scontent.fiev8-1.fna&amp;oh=fc8394678f3d65f3bc633d1ecb04c711&amp;oe=5E3F07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07" y="2600325"/>
            <a:ext cx="4747895" cy="318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09360" y="5943600"/>
            <a:ext cx="5634990" cy="78867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Посилання на відео: </a:t>
            </a:r>
            <a:r>
              <a:rPr lang="en-US" b="1" dirty="0" smtClean="0">
                <a:solidFill>
                  <a:srgbClr val="002060"/>
                </a:solidFill>
                <a:hlinkClick r:id="rId4"/>
              </a:rPr>
              <a:t>https://www.youtube.com/watch?v=7ozRis0lrwQ</a:t>
            </a:r>
            <a:endParaRPr lang="uk-U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6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45920"/>
          </a:xfrm>
        </p:spPr>
        <p:txBody>
          <a:bodyPr/>
          <a:lstStyle/>
          <a:p>
            <a:pPr algn="ctr"/>
            <a:r>
              <a:rPr lang="uk-UA" b="1" dirty="0" smtClean="0">
                <a:latin typeface="+mn-lt"/>
              </a:rPr>
              <a:t>Залізна завіса у Європі під час Холодної війни (1945–1990)</a:t>
            </a:r>
            <a:endParaRPr lang="uk-UA" b="1" dirty="0">
              <a:latin typeface="+mn-lt"/>
            </a:endParaRPr>
          </a:p>
        </p:txBody>
      </p:sp>
      <p:pic>
        <p:nvPicPr>
          <p:cNvPr id="4098" name="Picture 2" descr="Картинки по запросу залізна завіс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8831"/>
            <a:ext cx="6686550" cy="4491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3790" y="1794510"/>
            <a:ext cx="4606290" cy="4926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7840980" y="2205990"/>
            <a:ext cx="914400" cy="49149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840980" y="2886076"/>
            <a:ext cx="914400" cy="51435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7840980" y="3589022"/>
            <a:ext cx="914400" cy="537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7840980" y="4314826"/>
            <a:ext cx="914400" cy="5314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7840980" y="5034916"/>
            <a:ext cx="914400" cy="52578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8915400" y="2205990"/>
            <a:ext cx="3063240" cy="49149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НАТО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15400" y="2886076"/>
            <a:ext cx="3063240" cy="5143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Варшавський договір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15400" y="3589022"/>
            <a:ext cx="3063240" cy="5372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Залізна завіса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15400" y="4314826"/>
            <a:ext cx="3063240" cy="5314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Нейтральні країни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15400" y="5034916"/>
            <a:ext cx="3063240" cy="52578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Рух неприєднання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7" name="Минус 16"/>
          <p:cNvSpPr/>
          <p:nvPr/>
        </p:nvSpPr>
        <p:spPr>
          <a:xfrm>
            <a:off x="7692390" y="3589022"/>
            <a:ext cx="1223010" cy="537208"/>
          </a:xfrm>
          <a:prstGeom prst="mathMinus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343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66210" y="1"/>
            <a:ext cx="4080510" cy="18669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CC"/>
                </a:solidFill>
              </a:rPr>
              <a:t>Політико-економічні чинники:</a:t>
            </a:r>
            <a:endParaRPr lang="uk-UA" sz="3600" b="1" dirty="0">
              <a:solidFill>
                <a:srgbClr val="FFFFCC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208" y="1"/>
            <a:ext cx="3671691" cy="2686050"/>
          </a:xfrm>
          <a:prstGeom prst="roundRect">
            <a:avLst/>
          </a:prstGeom>
          <a:solidFill>
            <a:srgbClr val="F8F8F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tx1"/>
                </a:solidFill>
              </a:rPr>
              <a:t>План Маршалла </a:t>
            </a:r>
            <a:r>
              <a:rPr lang="en-US" sz="2200" dirty="0" smtClean="0">
                <a:solidFill>
                  <a:schemeClr val="tx1"/>
                </a:solidFill>
              </a:rPr>
              <a:t>— </a:t>
            </a:r>
            <a:r>
              <a:rPr lang="uk-UA" sz="2100" dirty="0" smtClean="0">
                <a:solidFill>
                  <a:schemeClr val="tx1"/>
                </a:solidFill>
              </a:rPr>
              <a:t>програма економічної допомоги Європі після Другої світової війни</a:t>
            </a:r>
            <a:r>
              <a:rPr lang="uk-UA" sz="2200" dirty="0" smtClean="0">
                <a:solidFill>
                  <a:schemeClr val="tx1"/>
                </a:solidFill>
              </a:rPr>
              <a:t>. </a:t>
            </a:r>
            <a:r>
              <a:rPr lang="uk-UA" sz="2200" b="1" dirty="0" smtClean="0">
                <a:solidFill>
                  <a:schemeClr val="tx1"/>
                </a:solidFill>
              </a:rPr>
              <a:t>Висунуто 1947 року </a:t>
            </a:r>
            <a:r>
              <a:rPr lang="uk-UA" sz="2100" dirty="0" smtClean="0">
                <a:solidFill>
                  <a:schemeClr val="tx1"/>
                </a:solidFill>
              </a:rPr>
              <a:t>держсекретарем США </a:t>
            </a:r>
            <a:r>
              <a:rPr lang="uk-UA" sz="2100" dirty="0" err="1" smtClean="0">
                <a:solidFill>
                  <a:schemeClr val="tx1"/>
                </a:solidFill>
              </a:rPr>
              <a:t>Дж</a:t>
            </a:r>
            <a:r>
              <a:rPr lang="uk-UA" sz="2100" dirty="0" smtClean="0">
                <a:solidFill>
                  <a:schemeClr val="tx1"/>
                </a:solidFill>
              </a:rPr>
              <a:t>. К. Маршаллом </a:t>
            </a:r>
            <a:r>
              <a:rPr lang="uk-UA" sz="2200" dirty="0" smtClean="0">
                <a:solidFill>
                  <a:schemeClr val="tx1"/>
                </a:solidFill>
              </a:rPr>
              <a:t>(почала діяти в квітні </a:t>
            </a:r>
            <a:r>
              <a:rPr lang="uk-UA" sz="2200" b="1" dirty="0" smtClean="0">
                <a:solidFill>
                  <a:schemeClr val="tx1"/>
                </a:solidFill>
              </a:rPr>
              <a:t>1948</a:t>
            </a:r>
            <a:r>
              <a:rPr lang="uk-UA" sz="2200" dirty="0" smtClean="0">
                <a:solidFill>
                  <a:schemeClr val="tx1"/>
                </a:solidFill>
              </a:rPr>
              <a:t>).</a:t>
            </a:r>
            <a:endParaRPr lang="uk-UA" sz="2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41030" y="1"/>
            <a:ext cx="3859926" cy="2491739"/>
          </a:xfrm>
          <a:prstGeom prst="roundRect">
            <a:avLst/>
          </a:prstGeom>
          <a:solidFill>
            <a:srgbClr val="F8F8F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Рада економічної взаємодопомоги (РЕВ) </a:t>
            </a:r>
            <a:r>
              <a:rPr lang="uk-UA" sz="2200" dirty="0" smtClean="0">
                <a:solidFill>
                  <a:schemeClr val="tx1"/>
                </a:solidFill>
              </a:rPr>
              <a:t>— </a:t>
            </a:r>
            <a:r>
              <a:rPr lang="uk-UA" sz="2100" dirty="0" smtClean="0">
                <a:solidFill>
                  <a:schemeClr val="tx1"/>
                </a:solidFill>
              </a:rPr>
              <a:t>міжурядова організація соціалістичних країн, створена для економічної інтеграції та взаємодопомоги</a:t>
            </a:r>
            <a:r>
              <a:rPr lang="uk-UA" sz="2200" dirty="0" smtClean="0">
                <a:solidFill>
                  <a:schemeClr val="tx1"/>
                </a:solidFill>
              </a:rPr>
              <a:t>, </a:t>
            </a:r>
            <a:r>
              <a:rPr lang="uk-UA" sz="2200" b="1" dirty="0" smtClean="0">
                <a:solidFill>
                  <a:schemeClr val="tx1"/>
                </a:solidFill>
              </a:rPr>
              <a:t>січень 1949</a:t>
            </a:r>
            <a:endParaRPr lang="uk-UA" sz="22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upload.wikimedia.org/wikipedia/commons/5/53/Marshall_Pla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57500"/>
            <a:ext cx="5326380" cy="3074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ройная стрелка влево/вправо/вверх 6"/>
          <p:cNvSpPr/>
          <p:nvPr/>
        </p:nvSpPr>
        <p:spPr>
          <a:xfrm>
            <a:off x="3771901" y="1866901"/>
            <a:ext cx="4469130" cy="453389"/>
          </a:xfrm>
          <a:prstGeom prst="leftRightUp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низ 7"/>
          <p:cNvSpPr/>
          <p:nvPr/>
        </p:nvSpPr>
        <p:spPr>
          <a:xfrm>
            <a:off x="1343025" y="2686050"/>
            <a:ext cx="108585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1" y="6160770"/>
            <a:ext cx="5326380" cy="697230"/>
          </a:xfrm>
          <a:prstGeom prst="rect">
            <a:avLst/>
          </a:prstGeom>
          <a:solidFill>
            <a:srgbClr val="F8F8F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dirty="0" smtClean="0">
                <a:solidFill>
                  <a:schemeClr val="tx1"/>
                </a:solidFill>
              </a:rPr>
              <a:t>Країни, що отримали допомогу за Планом Маршалла (висота червоного стовпця дорівнює відносному розміру допомоги). </a:t>
            </a:r>
            <a:r>
              <a:rPr lang="uk-UA" sz="1600" b="1" dirty="0" smtClean="0">
                <a:solidFill>
                  <a:schemeClr val="tx1"/>
                </a:solidFill>
              </a:rPr>
              <a:t>Посилання: </a:t>
            </a:r>
            <a:r>
              <a:rPr lang="en-US" sz="1600" b="1" dirty="0" smtClean="0">
                <a:solidFill>
                  <a:schemeClr val="tx1"/>
                </a:solidFill>
              </a:rPr>
              <a:t>https://bitly.su/BJrqLY</a:t>
            </a:r>
            <a:endParaRPr lang="uk-UA" sz="1600" b="1" dirty="0">
              <a:solidFill>
                <a:schemeClr val="tx1"/>
              </a:solidFill>
            </a:endParaRPr>
          </a:p>
        </p:txBody>
      </p:sp>
      <p:pic>
        <p:nvPicPr>
          <p:cNvPr id="5124" name="Picture 4" descr="https://upload.wikimedia.org/wikipedia/commons/thumb/3/37/CEMA_members.png/1280px-CEMA_memb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65" y="2686050"/>
            <a:ext cx="5987613" cy="308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10082150" y="2491740"/>
            <a:ext cx="997527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6006465" y="6137168"/>
            <a:ext cx="6094491" cy="619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Посилання на карту: </a:t>
            </a:r>
            <a:r>
              <a:rPr lang="en-US" sz="2000" b="1" dirty="0" smtClean="0">
                <a:solidFill>
                  <a:schemeClr val="tx1"/>
                </a:solidFill>
              </a:rPr>
              <a:t>https://bitly.su/KpE8l</a:t>
            </a:r>
            <a:endParaRPr lang="uk-U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08" y="100208"/>
            <a:ext cx="11999934" cy="129018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+mn-lt"/>
              </a:rPr>
              <a:t>Детальніше про План Маршала: </a:t>
            </a:r>
            <a:r>
              <a:rPr lang="en-US" sz="3100" dirty="0">
                <a:hlinkClick r:id="rId2"/>
              </a:rPr>
              <a:t>https://nv.ua/ukr/world/geopolitics/druga-svitova-viyna-yak-pracyuvav-plan-marshalla-programa-dopomogi-ssha-yevropi-50048057.html</a:t>
            </a:r>
            <a:endParaRPr lang="uk-UA" sz="3100" dirty="0"/>
          </a:p>
        </p:txBody>
      </p:sp>
      <p:pic>
        <p:nvPicPr>
          <p:cNvPr id="1026" name="Picture 2" descr="https://images.weserv.nl/?url=https://nv.ua/system/MediaPhoto/images/000/024/186/big/81f1076cb4e715f31beef3fa1a91c10a.png&amp;stamp=20191016115045&amp;q=85&amp;output=jpg&amp;bg=whit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8" y="1640911"/>
            <a:ext cx="9211733" cy="507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86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1882" y="36265"/>
            <a:ext cx="10390909" cy="16625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000" b="1" dirty="0" smtClean="0">
                <a:solidFill>
                  <a:schemeClr val="tx1"/>
                </a:solidFill>
              </a:rPr>
              <a:t>Подальша загроза стрімкого просування комуністичної ідеології </a:t>
            </a:r>
            <a:r>
              <a:rPr lang="uk-UA" sz="3000" dirty="0" smtClean="0">
                <a:solidFill>
                  <a:schemeClr val="tx1"/>
                </a:solidFill>
              </a:rPr>
              <a:t>в країни Західної Європи спонукали європейські країни і США шукати нової архітектури європейської безпеки. </a:t>
            </a:r>
          </a:p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1882" y="2029395"/>
            <a:ext cx="6852062" cy="4828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 smtClean="0">
                <a:solidFill>
                  <a:schemeClr val="tx1"/>
                </a:solidFill>
              </a:rPr>
              <a:t>Початком процесу формування оборонного союзу країн Заходу можна вважати зустріч у Брюсселі 4 березня 1948 року </a:t>
            </a:r>
            <a:r>
              <a:rPr lang="uk-UA" sz="2800" dirty="0" smtClean="0">
                <a:solidFill>
                  <a:schemeClr val="tx1"/>
                </a:solidFill>
              </a:rPr>
              <a:t>представників Бельгії, </a:t>
            </a:r>
            <a:r>
              <a:rPr lang="uk-UA" sz="2800" dirty="0" err="1" smtClean="0">
                <a:solidFill>
                  <a:schemeClr val="tx1"/>
                </a:solidFill>
              </a:rPr>
              <a:t>Вел</a:t>
            </a:r>
            <a:r>
              <a:rPr lang="uk-UA" sz="2800" dirty="0" smtClean="0">
                <a:solidFill>
                  <a:schemeClr val="tx1"/>
                </a:solidFill>
              </a:rPr>
              <a:t>. Британії, Люксембургу, Нідерландів і Франції, на якій обговорювалася </a:t>
            </a:r>
            <a:r>
              <a:rPr lang="uk-UA" sz="2800" b="1" dirty="0" smtClean="0">
                <a:solidFill>
                  <a:schemeClr val="tx1"/>
                </a:solidFill>
              </a:rPr>
              <a:t>англо-французька        пропозиція </a:t>
            </a:r>
            <a:r>
              <a:rPr lang="uk-UA" sz="2800" dirty="0" smtClean="0">
                <a:solidFill>
                  <a:schemeClr val="tx1"/>
                </a:solidFill>
              </a:rPr>
              <a:t>розробки договору про взаємну допомогу. У листопаді 1948 року розроблений Радою Західноєвропейського союзу проект атлантичного пакту був надісланий у Вашингтон. </a:t>
            </a:r>
          </a:p>
          <a:p>
            <a:pPr algn="ctr"/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49589" y="2663190"/>
            <a:ext cx="4156363" cy="41948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 smtClean="0">
                <a:solidFill>
                  <a:schemeClr val="tx1"/>
                </a:solidFill>
              </a:rPr>
              <a:t>Підготовка Договору отримала різкий спротив з боку СРСР</a:t>
            </a:r>
            <a:r>
              <a:rPr lang="uk-UA" sz="2800" dirty="0" smtClean="0">
                <a:solidFill>
                  <a:schemeClr val="tx1"/>
                </a:solidFill>
              </a:rPr>
              <a:t>, уряд якого 31 березня 1949 року виступив з нотою протесту, де зазначалося, що створюваний союз має агресивну спрямованість. </a:t>
            </a:r>
          </a:p>
          <a:p>
            <a:pPr algn="ctr"/>
            <a:endParaRPr lang="uk-UA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791" y="36265"/>
            <a:ext cx="1568348" cy="1662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536" y="1781297"/>
            <a:ext cx="1039091" cy="7899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150" name="Picture 6" descr="Картинки по запросу прапор франці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30" y="1616320"/>
            <a:ext cx="979718" cy="5139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5017770" y="2354580"/>
            <a:ext cx="2713311" cy="1879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397335" y="2130254"/>
            <a:ext cx="2971800" cy="2103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 rot="16200000">
            <a:off x="6941344" y="5484700"/>
            <a:ext cx="1020846" cy="795645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Стрелка вниз 1"/>
          <p:cNvSpPr/>
          <p:nvPr/>
        </p:nvSpPr>
        <p:spPr>
          <a:xfrm>
            <a:off x="2773233" y="1698809"/>
            <a:ext cx="1810643" cy="330586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2225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30" y="0"/>
            <a:ext cx="11851574" cy="169817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Пори це </a:t>
            </a:r>
            <a:r>
              <a:rPr lang="uk-UA" sz="3600" b="1" dirty="0" smtClean="0">
                <a:solidFill>
                  <a:schemeClr val="tx1"/>
                </a:solidFill>
                <a:latin typeface="+mn-lt"/>
              </a:rPr>
              <a:t>Північноатлантичний договір </a:t>
            </a:r>
            <a:r>
              <a:rPr lang="uk-UA" sz="3600" b="1" dirty="0" smtClean="0">
                <a:solidFill>
                  <a:schemeClr val="tx1"/>
                </a:solidFill>
              </a:rPr>
              <a:t>був </a:t>
            </a:r>
            <a:r>
              <a:rPr lang="uk-UA" sz="3600" b="1" dirty="0" smtClean="0">
                <a:solidFill>
                  <a:schemeClr val="tx1"/>
                </a:solidFill>
                <a:latin typeface="+mn-lt"/>
              </a:rPr>
              <a:t>підписаний 4 квітня 1949 року </a:t>
            </a:r>
            <a:r>
              <a:rPr lang="uk-UA" sz="3600" b="1" dirty="0" smtClean="0">
                <a:solidFill>
                  <a:schemeClr val="tx1"/>
                </a:solidFill>
              </a:rPr>
              <a:t>у Вашингтоні представниками 12 урядів:</a:t>
            </a:r>
            <a:r>
              <a:rPr lang="uk-UA" sz="3600" dirty="0" smtClean="0">
                <a:solidFill>
                  <a:schemeClr val="tx1"/>
                </a:solidFill>
              </a:rPr>
              <a:t/>
            </a:r>
            <a:br>
              <a:rPr lang="uk-UA" sz="3600" dirty="0" smtClean="0">
                <a:solidFill>
                  <a:schemeClr val="tx1"/>
                </a:solidFill>
              </a:rPr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511" y="1947553"/>
            <a:ext cx="11507189" cy="47501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739515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671</Words>
  <Application>Microsoft Macintosh PowerPoint</Application>
  <PresentationFormat>Widescreen</PresentationFormat>
  <Paragraphs>53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AGCenturion</vt:lpstr>
      <vt:lpstr>Arial</vt:lpstr>
      <vt:lpstr>Calibri</vt:lpstr>
      <vt:lpstr>Calibri Light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Залізна завіса у Європі під час Холодної війни (1945–1990)</vt:lpstr>
      <vt:lpstr>PowerPoint Presentation</vt:lpstr>
      <vt:lpstr>Детальніше про План Маршала: https://nv.ua/ukr/world/geopolitics/druga-svitova-viyna-yak-pracyuvav-plan-marshalla-programa-dopomogi-ssha-yevropi-50048057.html</vt:lpstr>
      <vt:lpstr>PowerPoint Presentation</vt:lpstr>
      <vt:lpstr>Пори це Північноатлантичний договір був підписаний 4 квітня 1949 року у Вашингтоні представниками 12 урядів: </vt:lpstr>
      <vt:lpstr>PowerPoint Presentation</vt:lpstr>
      <vt:lpstr>PowerPoint Presentation</vt:lpstr>
      <vt:lpstr>Північноатлантичний альянс і Організація Варшавського договору (1949—1990 рр.).  Схема: Синій колір — держави-члени НАТО, червоний — ОВД</vt:lpstr>
      <vt:lpstr>ПІДСУМКИ</vt:lpstr>
      <vt:lpstr>Додаткові джерела інформації:</vt:lpstr>
      <vt:lpstr>PowerPoint Presentation</vt:lpstr>
    </vt:vector>
  </TitlesOfParts>
  <Company>SPecialiST RePack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НАТО: міфологізація й демонізація воєнно-політичного блоку  </dc:title>
  <dc:creator>US</dc:creator>
  <cp:lastModifiedBy>Microsoft Office User</cp:lastModifiedBy>
  <cp:revision>86</cp:revision>
  <dcterms:created xsi:type="dcterms:W3CDTF">2019-12-06T12:47:55Z</dcterms:created>
  <dcterms:modified xsi:type="dcterms:W3CDTF">2020-01-07T14:06:11Z</dcterms:modified>
</cp:coreProperties>
</file>